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4" r:id="rId18"/>
    <p:sldId id="287" r:id="rId19"/>
    <p:sldId id="288" r:id="rId20"/>
    <p:sldId id="291" r:id="rId21"/>
    <p:sldId id="290" r:id="rId22"/>
    <p:sldId id="289" r:id="rId23"/>
    <p:sldId id="285" r:id="rId24"/>
    <p:sldId id="282" r:id="rId25"/>
  </p:sldIdLst>
  <p:sldSz cx="18288000" cy="10287000"/>
  <p:notesSz cx="6858000" cy="9144000"/>
  <p:embeddedFontLst>
    <p:embeddedFont>
      <p:font typeface="Arial Unicode MS" panose="020B0604020202020204" pitchFamily="34" charset="-12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Nunito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695D-B897-4256-A14A-612274F6E84E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21AC-AC63-4DD9-B640-78FCF3CA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21AC-AC63-4DD9-B640-78FCF3CA7D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9326" y="0"/>
            <a:ext cx="20507325" cy="10287000"/>
            <a:chOff x="0" y="0"/>
            <a:chExt cx="27343100" cy="13716000"/>
          </a:xfrm>
          <a:solidFill>
            <a:schemeClr val="tx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576611" y="-266700"/>
            <a:ext cx="14029827" cy="374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8000" b="1" dirty="0">
                <a:solidFill>
                  <a:srgbClr val="92D050"/>
                </a:solidFill>
              </a:rPr>
              <a:t>Advanced Web Design Using HTML, CSS, and Bootstrap</a:t>
            </a:r>
            <a:endParaRPr lang="en-US" sz="8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51262" y="6757360"/>
            <a:ext cx="990709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6600" b="1" dirty="0">
                <a:solidFill>
                  <a:srgbClr val="92D050"/>
                </a:solidFill>
              </a:rPr>
              <a:t>Introduction to Advanced Web Design</a:t>
            </a:r>
            <a:endParaRPr lang="en-US" sz="6600" b="1" dirty="0">
              <a:solidFill>
                <a:srgbClr val="92D050"/>
              </a:solidFill>
              <a:latin typeface="Nunito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863746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0953112" y="8609570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3434215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Instructor </a:t>
            </a:r>
            <a:r>
              <a:rPr lang="en-US" sz="4000" dirty="0">
                <a:solidFill>
                  <a:schemeClr val="bg1"/>
                </a:solidFill>
              </a:rPr>
              <a:t>Name: </a:t>
            </a:r>
            <a:r>
              <a:rPr lang="en-US" sz="4000" dirty="0" err="1">
                <a:solidFill>
                  <a:srgbClr val="92D050"/>
                </a:solidFill>
              </a:rPr>
              <a:t>Nshimiyimana</a:t>
            </a:r>
            <a:r>
              <a:rPr lang="en-US" sz="4000" dirty="0">
                <a:solidFill>
                  <a:srgbClr val="92D050"/>
                </a:solidFill>
              </a:rPr>
              <a:t> Christophe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922" y="4311007"/>
            <a:ext cx="855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Location : </a:t>
            </a:r>
            <a:r>
              <a:rPr lang="en-US" sz="4000" b="1" dirty="0">
                <a:solidFill>
                  <a:srgbClr val="92D050"/>
                </a:solidFill>
              </a:rPr>
              <a:t>On-Site, </a:t>
            </a:r>
            <a:r>
              <a:rPr lang="en-US" sz="4000" b="1" dirty="0" err="1">
                <a:solidFill>
                  <a:srgbClr val="92D050"/>
                </a:solidFill>
              </a:rPr>
              <a:t>Makuza</a:t>
            </a:r>
            <a:r>
              <a:rPr lang="en-US" sz="4000" b="1" dirty="0">
                <a:solidFill>
                  <a:srgbClr val="92D050"/>
                </a:solidFill>
              </a:rPr>
              <a:t> Peace Plaza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187799"/>
            <a:ext cx="3936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Duration: </a:t>
            </a:r>
            <a:r>
              <a:rPr lang="en-US" sz="4000" dirty="0">
                <a:solidFill>
                  <a:srgbClr val="92D050"/>
                </a:solidFill>
              </a:rPr>
              <a:t>8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en-US" sz="4000" dirty="0">
                <a:solidFill>
                  <a:srgbClr val="92D050"/>
                </a:solidFill>
              </a:rPr>
              <a:t>weeks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41004" y="478765"/>
            <a:ext cx="5971027" cy="76574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742421" y="1225387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72350" y="481145"/>
            <a:ext cx="8009976" cy="1488483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5334000" y="538217"/>
            <a:ext cx="920055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Building a Layout with CSS Grid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3935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-19579" y="-1143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ter-regular"/>
              </a:rPr>
              <a:t>y.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286277" y="1875841"/>
            <a:ext cx="151428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.grid-container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display: grid;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grid-template-columns: repeat(3, 1fr);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grid-gap: 20px;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.grid-item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padding: 20px;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background-color: </a:t>
            </a:r>
            <a:r>
              <a:rPr lang="en-US" altLang="en-US" sz="4000" b="1" dirty="0" err="1">
                <a:latin typeface="Arial" panose="020B0604020202020204" pitchFamily="34" charset="0"/>
              </a:rPr>
              <a:t>lightblue</a:t>
            </a:r>
            <a:r>
              <a:rPr lang="en-US" altLang="en-US" sz="4000" b="1" dirty="0">
                <a:latin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3" y="-19050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687305"/>
            <a:ext cx="8009976" cy="2043936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77058" y="420118"/>
            <a:ext cx="9200557" cy="228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Hands-On Practice: </a:t>
            </a:r>
            <a:endParaRPr lang="en-US" sz="6000" b="1" dirty="0" smtClean="0">
              <a:solidFill>
                <a:srgbClr val="92D050"/>
              </a:solidFill>
            </a:endParaRPr>
          </a:p>
          <a:p>
            <a:pPr algn="ctr">
              <a:lnSpc>
                <a:spcPts val="9250"/>
              </a:lnSpc>
            </a:pPr>
            <a:r>
              <a:rPr lang="en-US" sz="6000" b="1" dirty="0" smtClean="0">
                <a:solidFill>
                  <a:srgbClr val="92D050"/>
                </a:solidFill>
              </a:rPr>
              <a:t>Flexbox </a:t>
            </a:r>
            <a:r>
              <a:rPr lang="en-US" sz="6000" b="1" dirty="0">
                <a:solidFill>
                  <a:srgbClr val="92D050"/>
                </a:solidFill>
              </a:rPr>
              <a:t>and Grid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459838" y="3933294"/>
            <a:ext cx="1638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Use both Flexbox and Grid to create a responsive layout for a portfolio website.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328305" y="816964"/>
            <a:ext cx="879127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Module </a:t>
            </a:r>
            <a:r>
              <a:rPr lang="en-US" sz="4000" b="1" dirty="0" smtClean="0">
                <a:solidFill>
                  <a:srgbClr val="92D050"/>
                </a:solidFill>
              </a:rPr>
              <a:t>3: </a:t>
            </a:r>
            <a:r>
              <a:rPr lang="en-US" sz="4000" b="1" dirty="0">
                <a:solidFill>
                  <a:srgbClr val="92D050"/>
                </a:solidFill>
              </a:rPr>
              <a:t>Introduction to Bootstrap Framework</a:t>
            </a:r>
          </a:p>
        </p:txBody>
      </p:sp>
      <p:sp>
        <p:nvSpPr>
          <p:cNvPr id="38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154906" y="2764542"/>
            <a:ext cx="16916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What is Bootstrap?</a:t>
            </a:r>
            <a:endParaRPr lang="en-US" sz="4000" dirty="0"/>
          </a:p>
          <a:p>
            <a:r>
              <a:rPr lang="en-US" sz="4000" b="1" dirty="0"/>
              <a:t>Definition:</a:t>
            </a:r>
            <a:r>
              <a:rPr lang="en-US" sz="4000" dirty="0"/>
              <a:t> Bootstrap is a popular front-end framework for building </a:t>
            </a:r>
            <a:endParaRPr lang="en-US" sz="4000" dirty="0" smtClean="0"/>
          </a:p>
          <a:p>
            <a:r>
              <a:rPr lang="en-US" sz="4000" dirty="0" smtClean="0"/>
              <a:t>responsive </a:t>
            </a:r>
            <a:r>
              <a:rPr lang="en-US" sz="4000" dirty="0"/>
              <a:t>websites with prebuilt CSS and JavaScript components.</a:t>
            </a:r>
          </a:p>
          <a:p>
            <a:r>
              <a:rPr lang="en-US" sz="4000" b="1" dirty="0"/>
              <a:t>Why Use Bootstrap?:</a:t>
            </a:r>
            <a:endParaRPr lang="en-US" sz="4000" dirty="0"/>
          </a:p>
          <a:p>
            <a:pPr lvl="1"/>
            <a:r>
              <a:rPr lang="en-US" sz="4000" dirty="0"/>
              <a:t>Speeds up development with pre-designed UI elements.</a:t>
            </a:r>
          </a:p>
          <a:p>
            <a:pPr lvl="1"/>
            <a:r>
              <a:rPr lang="en-US" sz="4000" dirty="0"/>
              <a:t>Mobile-first approach ensures responsiveness across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1062038" y="175439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3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4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6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27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29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0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19"/>
          <p:cNvSpPr txBox="1"/>
          <p:nvPr/>
        </p:nvSpPr>
        <p:spPr>
          <a:xfrm>
            <a:off x="5941741" y="1006536"/>
            <a:ext cx="853859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Setting Up Bootstrap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 rot="10800000" flipV="1">
            <a:off x="1600199" y="3391938"/>
            <a:ext cx="15163799" cy="394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&lt;link </a:t>
            </a:r>
            <a:r>
              <a:rPr lang="en-US" sz="3600" b="1" dirty="0" err="1"/>
              <a:t>rel</a:t>
            </a:r>
            <a:r>
              <a:rPr lang="en-US" sz="3600" b="1" dirty="0"/>
              <a:t>="stylesheet" </a:t>
            </a:r>
            <a:r>
              <a:rPr lang="en-US" sz="3600" b="1" dirty="0" err="1"/>
              <a:t>href</a:t>
            </a:r>
            <a:r>
              <a:rPr lang="en-US" sz="3600" b="1" dirty="0"/>
              <a:t>="https://stackpath.bootstrapcdn.com/bootstrap/4.5.2/</a:t>
            </a:r>
            <a:r>
              <a:rPr lang="en-US" sz="3600" b="1" dirty="0" err="1"/>
              <a:t>css</a:t>
            </a:r>
            <a:r>
              <a:rPr lang="en-US" sz="3600" b="1" dirty="0"/>
              <a:t>/bootstrap.min.css"&gt;</a:t>
            </a:r>
          </a:p>
          <a:p>
            <a:r>
              <a:rPr lang="en-US" sz="3600" b="1" dirty="0"/>
              <a:t>&lt;script </a:t>
            </a:r>
            <a:r>
              <a:rPr lang="en-US" sz="3600" b="1" dirty="0" err="1"/>
              <a:t>src</a:t>
            </a:r>
            <a:r>
              <a:rPr lang="en-US" sz="3600" b="1" dirty="0"/>
              <a:t>="https://code.jquery.com/jquery-3.5.1.slim.min.js"&gt;&lt;/script&gt;</a:t>
            </a:r>
          </a:p>
          <a:p>
            <a:r>
              <a:rPr lang="en-US" sz="3600" b="1" dirty="0"/>
              <a:t>&lt;script </a:t>
            </a:r>
            <a:r>
              <a:rPr lang="en-US" sz="3600" b="1" dirty="0" err="1"/>
              <a:t>src</a:t>
            </a:r>
            <a:r>
              <a:rPr lang="en-US" sz="3600" b="1" dirty="0"/>
              <a:t>="https://cdn.jsdelivr.net/</a:t>
            </a:r>
            <a:r>
              <a:rPr lang="en-US" sz="3600" b="1" dirty="0" err="1"/>
              <a:t>npm</a:t>
            </a:r>
            <a:r>
              <a:rPr lang="en-US" sz="3600" b="1" dirty="0"/>
              <a:t>/bootstrap@4.5.2/</a:t>
            </a:r>
            <a:r>
              <a:rPr lang="en-US" sz="3600" b="1" dirty="0" err="1"/>
              <a:t>dist</a:t>
            </a:r>
            <a:r>
              <a:rPr lang="en-US" sz="3600" b="1" dirty="0"/>
              <a:t>/</a:t>
            </a:r>
            <a:r>
              <a:rPr lang="en-US" sz="3600" b="1" dirty="0" err="1"/>
              <a:t>js</a:t>
            </a:r>
            <a:r>
              <a:rPr lang="en-US" sz="3600" b="1" dirty="0"/>
              <a:t>/bootstrap.bundle.min.js"&gt;&lt;/script&gt;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1600199" y="2658689"/>
            <a:ext cx="723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CDN Integration: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 smtClean="0">
                <a:solidFill>
                  <a:srgbClr val="92D050"/>
                </a:solidFill>
                <a:latin typeface="Fredoka One Bold"/>
              </a:rPr>
              <a:t>Monitor </a:t>
            </a:r>
            <a:endParaRPr lang="en-US" sz="6607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12875" y="2827619"/>
            <a:ext cx="6772399" cy="156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898" lvl="1" indent="-319449">
              <a:lnSpc>
                <a:spcPts val="4142"/>
              </a:lnSpc>
              <a:buFont typeface="Arial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M</a:t>
            </a:r>
            <a:r>
              <a:rPr lang="en-US" sz="3200" dirty="0" smtClean="0">
                <a:latin typeface="Arial Black" panose="020B0A04020102020204" pitchFamily="34" charset="0"/>
              </a:rPr>
              <a:t>onitor</a:t>
            </a:r>
            <a:r>
              <a:rPr lang="en-US" sz="3200" dirty="0">
                <a:latin typeface="Arial Black" panose="020B0A04020102020204" pitchFamily="34" charset="0"/>
              </a:rPr>
              <a:t>, </a:t>
            </a:r>
            <a:r>
              <a:rPr lang="en-US" sz="3200" dirty="0"/>
              <a:t>or display, is an output device that shows visual information generated by a computer. </a:t>
            </a:r>
            <a:endParaRPr lang="en-US" sz="295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6412" y="4637592"/>
            <a:ext cx="7020492" cy="163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3" lvl="1" indent="-331151">
              <a:lnSpc>
                <a:spcPts val="4294"/>
              </a:lnSpc>
              <a:buFont typeface="Arial"/>
              <a:buChar char="•"/>
            </a:pPr>
            <a:r>
              <a:rPr lang="en-US" sz="3200" dirty="0"/>
              <a:t>It provides a visual interface for users to view applications, documents, videos, and more.</a:t>
            </a:r>
            <a:endParaRPr lang="en-US" sz="3067" dirty="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9" y="2622699"/>
            <a:ext cx="6404247" cy="5327173"/>
          </a:xfrm>
          <a:prstGeom prst="rect">
            <a:avLst/>
          </a:prstGeom>
        </p:spPr>
      </p:pic>
      <p:grpSp>
        <p:nvGrpSpPr>
          <p:cNvPr id="26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43" name="Group 5"/>
          <p:cNvGrpSpPr/>
          <p:nvPr/>
        </p:nvGrpSpPr>
        <p:grpSpPr>
          <a:xfrm>
            <a:off x="995363" y="162933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44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45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47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48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50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1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TextBox 19"/>
          <p:cNvSpPr txBox="1"/>
          <p:nvPr/>
        </p:nvSpPr>
        <p:spPr>
          <a:xfrm>
            <a:off x="5371892" y="612236"/>
            <a:ext cx="920055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Bootstrap Grid System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55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6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2055885" y="3222099"/>
            <a:ext cx="1531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the Bootstrap Grid System?: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flexible layout system based on a 12-column grid.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Responsive layouts using classes like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.col-md-6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.col-lg-4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Automatically adjusts columns based on screen size.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5400" b="1" dirty="0">
                <a:solidFill>
                  <a:srgbClr val="92D050"/>
                </a:solidFill>
              </a:rPr>
              <a:t>Bootstrap Grid Example</a:t>
            </a:r>
            <a:endParaRPr lang="en-US" sz="5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676400" y="2424606"/>
            <a:ext cx="14249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&lt;div class="container"&gt;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  &lt;div class="row"&gt;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    &lt;div class="col-md-6"&gt;Column 1&lt;/div&gt;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    &lt;div class="col-md-6"&gt;Column 2&lt;/div&gt;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  &lt;/div&gt;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&lt;/div&gt;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08030" y="839734"/>
            <a:ext cx="8605266" cy="1039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400" b="1" dirty="0">
                <a:solidFill>
                  <a:srgbClr val="92D050"/>
                </a:solidFill>
              </a:rPr>
              <a:t>Hands-On Practice: Bootstrap Grid</a:t>
            </a:r>
            <a:endParaRPr lang="en-US" sz="4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1714325" y="3167827"/>
            <a:ext cx="15392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600" b="1" dirty="0"/>
              <a:t>Task:</a:t>
            </a:r>
            <a:r>
              <a:rPr lang="en-US" sz="6600" dirty="0"/>
              <a:t> Build a responsive two-column layout using Bootstrap’s grid system.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39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-106403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000" b="1" dirty="0">
                <a:solidFill>
                  <a:srgbClr val="92D050"/>
                </a:solidFill>
              </a:rPr>
              <a:t>Module </a:t>
            </a:r>
            <a:r>
              <a:rPr lang="en-US" sz="4000" b="1" dirty="0" smtClean="0">
                <a:solidFill>
                  <a:srgbClr val="92D050"/>
                </a:solidFill>
              </a:rPr>
              <a:t>4: </a:t>
            </a:r>
            <a:r>
              <a:rPr lang="en-US" sz="4000" b="1" dirty="0">
                <a:solidFill>
                  <a:srgbClr val="92D050"/>
                </a:solidFill>
              </a:rPr>
              <a:t>Bootstrap Components</a:t>
            </a:r>
            <a:endParaRPr lang="en-US" sz="4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1376079" y="2573557"/>
            <a:ext cx="1494529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Introduction to Bootstrap Components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Popular Components: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Navbar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nav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Buttons: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&lt;button class="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btn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btn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-primary"&gt;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Cards: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&lt;div class="card"&gt;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Modals: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&lt;div class="modal"&gt;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Use Them?: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Prebuilt, customizable UI components for faster development.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5808" y="-26115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650819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268043" y="1115767"/>
            <a:ext cx="9200557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Using Bootstrap Cards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078182" y="2425733"/>
            <a:ext cx="13390418" cy="559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&lt;div class="card" style="width: 18rem;"&gt;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  &lt;</a:t>
            </a:r>
            <a:r>
              <a:rPr lang="en-US" sz="4000" b="1" dirty="0" err="1"/>
              <a:t>img</a:t>
            </a:r>
            <a:r>
              <a:rPr lang="en-US" sz="4000" b="1" dirty="0"/>
              <a:t> </a:t>
            </a:r>
            <a:r>
              <a:rPr lang="en-US" sz="4000" b="1" dirty="0" err="1"/>
              <a:t>src</a:t>
            </a:r>
            <a:r>
              <a:rPr lang="en-US" sz="4000" b="1" dirty="0"/>
              <a:t>="..." class="card-</a:t>
            </a:r>
            <a:r>
              <a:rPr lang="en-US" sz="4000" b="1" dirty="0" err="1"/>
              <a:t>img</a:t>
            </a:r>
            <a:r>
              <a:rPr lang="en-US" sz="4000" b="1" dirty="0"/>
              <a:t>-top" alt="..."&gt;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  &lt;div class="card-body"&gt;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    &lt;h5 class="card-title"&gt;Card Title&lt;/h5&gt;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    &lt;p class="card-text"&gt;Some quick example text to build on the card title.&lt;/p&gt;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    &lt;a </a:t>
            </a:r>
            <a:r>
              <a:rPr lang="en-US" sz="4000" b="1" dirty="0" err="1"/>
              <a:t>href</a:t>
            </a:r>
            <a:r>
              <a:rPr lang="en-US" sz="4000" b="1" dirty="0"/>
              <a:t>="#" class="</a:t>
            </a:r>
            <a:r>
              <a:rPr lang="en-US" sz="4000" b="1" dirty="0" err="1"/>
              <a:t>btn</a:t>
            </a:r>
            <a:r>
              <a:rPr lang="en-US" sz="4000" b="1" dirty="0"/>
              <a:t> </a:t>
            </a:r>
            <a:r>
              <a:rPr lang="en-US" sz="4000" b="1" dirty="0" err="1"/>
              <a:t>btn</a:t>
            </a:r>
            <a:r>
              <a:rPr lang="en-US" sz="4000" b="1" dirty="0"/>
              <a:t>-primary"&gt;Go somewhere&lt;/a&gt;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  &lt;/div&gt;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/>
              <a:t>&lt;/div&gt;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633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5808" y="-26115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650819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334000" y="679106"/>
            <a:ext cx="920055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Hands-On Practice: Bootstrap </a:t>
            </a:r>
            <a:r>
              <a:rPr lang="en-US" sz="4800" b="1" dirty="0" err="1">
                <a:solidFill>
                  <a:srgbClr val="92D050"/>
                </a:solidFill>
              </a:rPr>
              <a:t>Navbar</a:t>
            </a:r>
            <a:r>
              <a:rPr lang="en-US" sz="4800" b="1" dirty="0">
                <a:solidFill>
                  <a:srgbClr val="92D050"/>
                </a:solidFill>
              </a:rPr>
              <a:t> and Cards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715316" y="2951917"/>
            <a:ext cx="1339041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/>
              <a:t>Task:</a:t>
            </a:r>
            <a:r>
              <a:rPr lang="en-US" sz="6600" dirty="0"/>
              <a:t> Build a responsive webpage with a Bootstrap </a:t>
            </a:r>
            <a:r>
              <a:rPr lang="en-US" sz="6600" dirty="0" err="1"/>
              <a:t>navbar</a:t>
            </a:r>
            <a:r>
              <a:rPr lang="en-US" sz="6600" dirty="0"/>
              <a:t> and card components.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028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Course Overview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2562195"/>
            <a:ext cx="1333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Objective:</a:t>
            </a:r>
            <a:r>
              <a:rPr lang="en-US" sz="2800" dirty="0"/>
              <a:t> Equip students with advanced web design techniques, including responsive layouts, advanced styling, and efficient use of Bootstrap.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489181" y="3660963"/>
            <a:ext cx="1074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Key Topics</a:t>
            </a:r>
            <a:r>
              <a:rPr lang="en-US" sz="4000" b="1" dirty="0" smtClean="0"/>
              <a:t>:</a:t>
            </a:r>
          </a:p>
          <a:p>
            <a:r>
              <a:rPr lang="en-US" sz="4000" b="1" dirty="0" smtClean="0"/>
              <a:t>1.</a:t>
            </a:r>
            <a:r>
              <a:rPr lang="en-US" sz="4000" dirty="0" smtClean="0"/>
              <a:t>HTML5 </a:t>
            </a:r>
            <a:r>
              <a:rPr lang="en-US" sz="4000" dirty="0"/>
              <a:t>Semantic Elements</a:t>
            </a:r>
          </a:p>
          <a:p>
            <a:r>
              <a:rPr lang="en-US" sz="4000" dirty="0" smtClean="0"/>
              <a:t>2. Advanced </a:t>
            </a:r>
            <a:r>
              <a:rPr lang="en-US" sz="4000" dirty="0"/>
              <a:t>CSS Layouts (Flexbox, Grid)</a:t>
            </a:r>
          </a:p>
          <a:p>
            <a:r>
              <a:rPr lang="en-US" sz="4000" dirty="0" smtClean="0"/>
              <a:t>3. Bootstrap </a:t>
            </a:r>
            <a:r>
              <a:rPr lang="en-US" sz="4000" dirty="0"/>
              <a:t>Framework</a:t>
            </a:r>
          </a:p>
          <a:p>
            <a:r>
              <a:rPr lang="en-US" sz="4000" dirty="0" smtClean="0"/>
              <a:t>4. Responsive </a:t>
            </a:r>
            <a:r>
              <a:rPr lang="en-US" sz="4000" dirty="0"/>
              <a:t>Design Best Practices</a:t>
            </a:r>
          </a:p>
          <a:p>
            <a:r>
              <a:rPr lang="en-US" sz="4000" dirty="0" smtClean="0"/>
              <a:t>5. Real-world </a:t>
            </a:r>
            <a:r>
              <a:rPr lang="en-US" sz="4000" dirty="0"/>
              <a:t>Project: Build a Responsive Website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9385" y="-39247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104725" y="1603798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334000" y="679106"/>
            <a:ext cx="920055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Module </a:t>
            </a:r>
            <a:r>
              <a:rPr lang="en-US" sz="5400" b="1" dirty="0" smtClean="0">
                <a:solidFill>
                  <a:srgbClr val="92D050"/>
                </a:solidFill>
              </a:rPr>
              <a:t>5: Responsive</a:t>
            </a:r>
          </a:p>
          <a:p>
            <a:r>
              <a:rPr lang="en-US" sz="5400" b="1" dirty="0" smtClean="0">
                <a:solidFill>
                  <a:srgbClr val="92D050"/>
                </a:solidFill>
              </a:rPr>
              <a:t>Design </a:t>
            </a:r>
            <a:r>
              <a:rPr lang="en-US" sz="5400" b="1" dirty="0">
                <a:solidFill>
                  <a:srgbClr val="92D050"/>
                </a:solidFill>
              </a:rPr>
              <a:t>Best Practices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 rot="10800000" flipV="1">
            <a:off x="1504687" y="2606075"/>
            <a:ext cx="1543067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Responsive Design?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Responsive design ensures websites look good on all screen sizes, from phones to desktops.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Best Practices: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relative units like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%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vw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vh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and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media queries for different screen sizes.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layouts across various devices and browsers.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5808" y="-26115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838200" y="1748958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334000" y="865853"/>
            <a:ext cx="920055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Media Queries in Action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258291" y="3054255"/>
            <a:ext cx="1339041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/>
              <a:t>@media (max-width: 768px)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/>
              <a:t>  .container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/>
              <a:t>    flex-direction: column;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/>
              <a:t> 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822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5808" y="-26115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650819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139012" y="696424"/>
            <a:ext cx="920055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Hands-On Practice: </a:t>
            </a:r>
            <a:r>
              <a:rPr lang="en-US" sz="5400" b="1" dirty="0" smtClean="0">
                <a:solidFill>
                  <a:srgbClr val="92D050"/>
                </a:solidFill>
              </a:rPr>
              <a:t>Building</a:t>
            </a:r>
          </a:p>
          <a:p>
            <a:r>
              <a:rPr lang="en-US" sz="5400" b="1" dirty="0" smtClean="0">
                <a:solidFill>
                  <a:srgbClr val="92D050"/>
                </a:solidFill>
              </a:rPr>
              <a:t> </a:t>
            </a:r>
            <a:r>
              <a:rPr lang="en-US" sz="5400" b="1" dirty="0">
                <a:solidFill>
                  <a:srgbClr val="92D050"/>
                </a:solidFill>
              </a:rPr>
              <a:t>a Responsive Website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362200" y="3622421"/>
            <a:ext cx="13106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/>
              <a:t>Task:</a:t>
            </a:r>
            <a:r>
              <a:rPr lang="en-US" sz="5400" dirty="0"/>
              <a:t> Add media queries to the project website to adjust layouts for mobile devices.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897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036491" y="262389"/>
            <a:ext cx="8215016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5400" b="1" dirty="0">
                <a:solidFill>
                  <a:srgbClr val="92D050"/>
                </a:solidFill>
              </a:rPr>
              <a:t>Final Project: Building a Responsive Website</a:t>
            </a:r>
            <a:endParaRPr lang="en-US" sz="5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335881" y="2709403"/>
            <a:ext cx="16992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Project Overview</a:t>
            </a:r>
            <a:endParaRPr lang="en-US" sz="4000" dirty="0"/>
          </a:p>
          <a:p>
            <a:r>
              <a:rPr lang="en-US" sz="4000" b="1" dirty="0"/>
              <a:t>Objective:</a:t>
            </a:r>
            <a:r>
              <a:rPr lang="en-US" sz="4000" dirty="0"/>
              <a:t> Apply everything learned in the course to build a responsive</a:t>
            </a:r>
            <a:r>
              <a:rPr lang="en-US" sz="4000" dirty="0" smtClean="0"/>
              <a:t>,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modern website using HTML, CSS, and Bootstrap.</a:t>
            </a:r>
          </a:p>
          <a:p>
            <a:r>
              <a:rPr lang="en-US" sz="4000" b="1" dirty="0"/>
              <a:t>Components:</a:t>
            </a:r>
            <a:endParaRPr lang="en-US" sz="4000" dirty="0"/>
          </a:p>
          <a:p>
            <a:pPr lvl="1"/>
            <a:r>
              <a:rPr lang="en-US" sz="4000" dirty="0" smtClean="0"/>
              <a:t>1.Use </a:t>
            </a:r>
            <a:r>
              <a:rPr lang="en-US" sz="4000" dirty="0"/>
              <a:t>semantic HTML5 for structure.</a:t>
            </a:r>
          </a:p>
          <a:p>
            <a:pPr lvl="1"/>
            <a:r>
              <a:rPr lang="en-US" sz="4000" dirty="0" smtClean="0"/>
              <a:t>2. Implement </a:t>
            </a:r>
            <a:r>
              <a:rPr lang="en-US" sz="4000" dirty="0"/>
              <a:t>Flexbox and Grid for layout.</a:t>
            </a:r>
          </a:p>
          <a:p>
            <a:pPr lvl="1"/>
            <a:r>
              <a:rPr lang="en-US" sz="4000" dirty="0" smtClean="0"/>
              <a:t>3. Use </a:t>
            </a:r>
            <a:r>
              <a:rPr lang="en-US" sz="4000" dirty="0"/>
              <a:t>Bootstrap for UI components and responsiveness.</a:t>
            </a:r>
          </a:p>
          <a:p>
            <a:pPr lvl="1"/>
            <a:r>
              <a:rPr lang="en-US" sz="4000" dirty="0" smtClean="0"/>
              <a:t>4. Add </a:t>
            </a:r>
            <a:r>
              <a:rPr lang="en-US" sz="4000" dirty="0"/>
              <a:t>media queries for mobile optimization.</a:t>
            </a:r>
          </a:p>
        </p:txBody>
      </p:sp>
    </p:spTree>
    <p:extLst>
      <p:ext uri="{BB962C8B-B14F-4D97-AF65-F5344CB8AC3E}">
        <p14:creationId xmlns:p14="http://schemas.microsoft.com/office/powerpoint/2010/main" val="929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400" y="800100"/>
            <a:ext cx="20507325" cy="10287000"/>
            <a:chOff x="0" y="0"/>
            <a:chExt cx="27343100" cy="13716000"/>
          </a:xfrm>
          <a:solidFill>
            <a:srgbClr val="92D05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1" y="3882944"/>
            <a:ext cx="11983758" cy="3948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1799290"/>
            <a:ext cx="1684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Thank you for being part of this journey! With your advanced web design expertise, you're now prepared to craft modern, responsive, and engaging websites. The web is yours to shape!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870979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2196035" y="8637468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4400" y="127966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361282"/>
            <a:ext cx="16230600" cy="6671312"/>
            <a:chOff x="0" y="-38100"/>
            <a:chExt cx="4274726" cy="17570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43721" y="904875"/>
            <a:ext cx="9200557" cy="228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5400" b="1" dirty="0">
                <a:solidFill>
                  <a:srgbClr val="92D050"/>
                </a:solidFill>
              </a:rPr>
              <a:t>Why Learn </a:t>
            </a:r>
            <a:r>
              <a:rPr lang="en-US" sz="5400" b="1" dirty="0">
                <a:solidFill>
                  <a:srgbClr val="92D050"/>
                </a:solidFill>
              </a:rPr>
              <a:t>Advanced </a:t>
            </a:r>
            <a:r>
              <a:rPr lang="en-US" sz="5400" b="1" dirty="0" smtClean="0">
                <a:solidFill>
                  <a:srgbClr val="92D050"/>
                </a:solidFill>
              </a:rPr>
              <a:t>Web? </a:t>
            </a:r>
            <a:r>
              <a:rPr lang="en-US" sz="5400" b="1" dirty="0">
                <a:solidFill>
                  <a:srgbClr val="92D050"/>
                </a:solidFill>
              </a:rPr>
              <a:t>Design</a:t>
            </a:r>
            <a:r>
              <a:rPr lang="en-US" sz="5400" b="1" dirty="0" smtClean="0">
                <a:solidFill>
                  <a:srgbClr val="92D050"/>
                </a:solidFill>
              </a:rPr>
              <a:t>?</a:t>
            </a:r>
            <a:endParaRPr lang="en-US" sz="5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02477" y="330016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rot="10800000" flipV="1">
            <a:off x="2438400" y="2806934"/>
            <a:ext cx="1455030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/>
              <a:t>User Experience (UX) and User Interface (UI) are crucial for web success. </a:t>
            </a:r>
            <a:endParaRPr lang="en-US" sz="4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smtClean="0"/>
              <a:t>High </a:t>
            </a:r>
            <a:r>
              <a:rPr lang="en-US" sz="4000" dirty="0"/>
              <a:t>demand for skilled frontend developers</a:t>
            </a:r>
            <a:r>
              <a:rPr lang="en-US" sz="4000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Career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Opportunities: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/>
              <a:t>Web </a:t>
            </a:r>
            <a:r>
              <a:rPr lang="en-US" sz="4000" dirty="0" smtClean="0"/>
              <a:t>Developer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smtClean="0"/>
              <a:t> </a:t>
            </a:r>
            <a:r>
              <a:rPr lang="en-US" sz="4000" dirty="0"/>
              <a:t>UI/UX </a:t>
            </a:r>
            <a:r>
              <a:rPr lang="en-US" sz="4000" dirty="0" smtClean="0"/>
              <a:t>Designer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smtClean="0"/>
              <a:t> </a:t>
            </a:r>
            <a:r>
              <a:rPr lang="en-US" sz="4000" dirty="0"/>
              <a:t>Frontend Engineer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8881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679962" y="195600"/>
            <a:ext cx="9200557" cy="2244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800" b="1" dirty="0">
                <a:solidFill>
                  <a:srgbClr val="92D050"/>
                </a:solidFill>
              </a:rPr>
              <a:t>Module </a:t>
            </a:r>
            <a:r>
              <a:rPr lang="en-US" sz="4800" b="1" dirty="0" smtClean="0">
                <a:solidFill>
                  <a:srgbClr val="92D050"/>
                </a:solidFill>
              </a:rPr>
              <a:t>1: </a:t>
            </a:r>
            <a:r>
              <a:rPr lang="en-US" sz="4800" b="1" dirty="0">
                <a:solidFill>
                  <a:srgbClr val="92D050"/>
                </a:solidFill>
              </a:rPr>
              <a:t>Advanced HTML5 Techniques</a:t>
            </a:r>
            <a:endParaRPr lang="en-US" sz="48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62703" y="3044297"/>
            <a:ext cx="8009976" cy="5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402477" y="5157542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1676400" y="2440382"/>
            <a:ext cx="16611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HTML5 Overview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HTML5?: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Latest version of HTML, offering semantic tags, multimedia support, and improved performance.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Use Semantic Elements?: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Improves accessibility and SEO.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the structure and readability of the code.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Semantic Elements: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&lt;header&gt;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nav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&lt;article&gt;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&lt;section&gt;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&lt;footer&gt;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2038" y="171450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703467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10384" y="340471"/>
            <a:ext cx="9200557" cy="10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5400" b="1" dirty="0">
                <a:solidFill>
                  <a:srgbClr val="92D050"/>
                </a:solidFill>
              </a:rPr>
              <a:t>Semantic Markup in Action</a:t>
            </a:r>
            <a:endParaRPr lang="en-US" sz="5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08610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871662" y="2100798"/>
            <a:ext cx="14478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&lt;header&gt;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&lt;h1&gt;Welcome to My Portfolio&lt;/h1&gt;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&lt;</a:t>
            </a:r>
            <a:r>
              <a:rPr lang="en-US" altLang="en-US" sz="2800" b="1" dirty="0" err="1">
                <a:latin typeface="Arial" panose="020B0604020202020204" pitchFamily="34" charset="0"/>
              </a:rPr>
              <a:t>nav</a:t>
            </a:r>
            <a:r>
              <a:rPr lang="en-US" altLang="en-US" sz="2800" b="1" dirty="0">
                <a:latin typeface="Arial" panose="020B0604020202020204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  &lt;</a:t>
            </a:r>
            <a:r>
              <a:rPr lang="en-US" altLang="en-US" sz="2800" b="1" dirty="0" err="1">
                <a:latin typeface="Arial" panose="020B0604020202020204" pitchFamily="34" charset="0"/>
              </a:rPr>
              <a:t>ul</a:t>
            </a:r>
            <a:r>
              <a:rPr lang="en-US" altLang="en-US" sz="2800" b="1" dirty="0">
                <a:latin typeface="Arial" panose="020B0604020202020204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    &lt;li&gt;&lt;a </a:t>
            </a:r>
            <a:r>
              <a:rPr lang="en-US" altLang="en-US" sz="2800" b="1" dirty="0" err="1">
                <a:latin typeface="Arial" panose="020B0604020202020204" pitchFamily="34" charset="0"/>
              </a:rPr>
              <a:t>href</a:t>
            </a:r>
            <a:r>
              <a:rPr lang="en-US" altLang="en-US" sz="2800" b="1" dirty="0">
                <a:latin typeface="Arial" panose="020B0604020202020204" pitchFamily="34" charset="0"/>
              </a:rPr>
              <a:t>="#about"&gt;About&lt;/a&gt;&lt;/li&gt;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    &lt;li&gt;&lt;a </a:t>
            </a:r>
            <a:r>
              <a:rPr lang="en-US" altLang="en-US" sz="2800" b="1" dirty="0" err="1">
                <a:latin typeface="Arial" panose="020B0604020202020204" pitchFamily="34" charset="0"/>
              </a:rPr>
              <a:t>href</a:t>
            </a:r>
            <a:r>
              <a:rPr lang="en-US" altLang="en-US" sz="2800" b="1" dirty="0">
                <a:latin typeface="Arial" panose="020B0604020202020204" pitchFamily="34" charset="0"/>
              </a:rPr>
              <a:t>="#projects"&gt;Projects&lt;/a&gt;&lt;/li&gt;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  &lt;/</a:t>
            </a:r>
            <a:r>
              <a:rPr lang="en-US" altLang="en-US" sz="2800" b="1" dirty="0" err="1">
                <a:latin typeface="Arial" panose="020B0604020202020204" pitchFamily="34" charset="0"/>
              </a:rPr>
              <a:t>ul</a:t>
            </a:r>
            <a:r>
              <a:rPr lang="en-US" altLang="en-US" sz="2800" b="1" dirty="0">
                <a:latin typeface="Arial" panose="020B0604020202020204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&lt;/</a:t>
            </a:r>
            <a:r>
              <a:rPr lang="en-US" altLang="en-US" sz="2800" b="1" dirty="0" err="1">
                <a:latin typeface="Arial" panose="020B0604020202020204" pitchFamily="34" charset="0"/>
              </a:rPr>
              <a:t>nav</a:t>
            </a:r>
            <a:r>
              <a:rPr lang="en-US" altLang="en-US" sz="2800" b="1" dirty="0">
                <a:latin typeface="Arial" panose="020B0604020202020204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&lt;/header&gt;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&lt;section id="about"&gt;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&lt;h2&gt;About Me&lt;/h2&gt;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  &lt;p&gt;I am a web developer...&lt;/p&gt;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&lt;/section&gt;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&lt;footer&gt;© 2024 My Portfolio&lt;/footer&gt;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594805" y="570875"/>
            <a:ext cx="920055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Hands-On Practice: Using </a:t>
            </a:r>
            <a:endParaRPr lang="en-US" sz="4800" b="1" dirty="0" smtClean="0">
              <a:solidFill>
                <a:srgbClr val="92D050"/>
              </a:solidFill>
            </a:endParaRPr>
          </a:p>
          <a:p>
            <a:r>
              <a:rPr lang="en-US" sz="4800" b="1" dirty="0" smtClean="0">
                <a:solidFill>
                  <a:srgbClr val="92D050"/>
                </a:solidFill>
              </a:rPr>
              <a:t>Semantic </a:t>
            </a:r>
            <a:r>
              <a:rPr lang="en-US" sz="4800" b="1" dirty="0">
                <a:solidFill>
                  <a:srgbClr val="92D050"/>
                </a:solidFill>
              </a:rPr>
              <a:t>HTML</a:t>
            </a:r>
            <a:endParaRPr lang="en-US" sz="4800" b="1" dirty="0" smtClean="0">
              <a:solidFill>
                <a:srgbClr val="92D05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 rot="10800000" flipV="1">
            <a:off x="2328993" y="3263822"/>
            <a:ext cx="134874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Update an existing webpage using HTML5 semantic tags to improve structure and accessibility.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-1109663" y="623693"/>
            <a:ext cx="20507325" cy="10287000"/>
            <a:chOff x="0" y="0"/>
            <a:chExt cx="27343100" cy="13716000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19"/>
          <p:cNvSpPr txBox="1"/>
          <p:nvPr/>
        </p:nvSpPr>
        <p:spPr>
          <a:xfrm>
            <a:off x="5455261" y="739075"/>
            <a:ext cx="857192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Module </a:t>
            </a:r>
            <a:r>
              <a:rPr lang="en-US" sz="4400" b="1" dirty="0" smtClean="0">
                <a:solidFill>
                  <a:srgbClr val="92D050"/>
                </a:solidFill>
              </a:rPr>
              <a:t>2: </a:t>
            </a:r>
            <a:r>
              <a:rPr lang="en-US" sz="4400" b="1" dirty="0">
                <a:solidFill>
                  <a:srgbClr val="92D050"/>
                </a:solidFill>
              </a:rPr>
              <a:t>Advanced CSS Layout Techniques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452950" y="2444341"/>
            <a:ext cx="1720517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CSS Flexbox Overview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Flexbox?: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CSS layout model for aligning and distributing items in a container.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Use Flexbox?: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Efficient for creating flexible, responsive layouts.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Properties: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display: flex;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justify-content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align-items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flex-direction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flex-wrap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235080" y="677016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Building a Layout with Flexbox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6619" y="5712107"/>
            <a:ext cx="13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844823" y="2557201"/>
            <a:ext cx="14706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.container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display: flex;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justify-content: space-between;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align-items: center;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.item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flex: 1;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  margin: 10px;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62038" y="156210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486404" y="971049"/>
            <a:ext cx="9200557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CSS Grid Layout Overview</a:t>
            </a:r>
            <a:endParaRPr lang="en-US" sz="54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442560" y="2512903"/>
            <a:ext cx="1722596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CSS Grid?: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powerful two-dimensional layout system in CSS.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Use CSS Grid?: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Best for building complex layouts like page grids and form structures.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Properties: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display: grid;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grid-template-columns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grid-template-rows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grid-gap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grid-area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1226</Words>
  <Application>Microsoft Office PowerPoint</Application>
  <PresentationFormat>Custom</PresentationFormat>
  <Paragraphs>180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Unicode MS</vt:lpstr>
      <vt:lpstr>Fredoka One Bold</vt:lpstr>
      <vt:lpstr>inter-regular</vt:lpstr>
      <vt:lpstr>Arial</vt:lpstr>
      <vt:lpstr>Wingdings</vt:lpstr>
      <vt:lpstr>Calibri</vt:lpstr>
      <vt:lpstr>Arial Black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[Original size] Gray white simple modern Thesis Defense Presentation</dc:title>
  <dc:creator>TECH</dc:creator>
  <cp:lastModifiedBy>Tsinda Media Ltd</cp:lastModifiedBy>
  <cp:revision>81</cp:revision>
  <dcterms:created xsi:type="dcterms:W3CDTF">2006-08-16T00:00:00Z</dcterms:created>
  <dcterms:modified xsi:type="dcterms:W3CDTF">2024-09-06T12:41:59Z</dcterms:modified>
  <dc:identifier>DAF7Dz01jj0</dc:identifier>
</cp:coreProperties>
</file>